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84" r:id="rId3"/>
    <p:sldId id="320" r:id="rId4"/>
    <p:sldId id="295" r:id="rId5"/>
    <p:sldId id="355" r:id="rId6"/>
    <p:sldId id="363" r:id="rId7"/>
    <p:sldId id="389" r:id="rId8"/>
    <p:sldId id="360" r:id="rId9"/>
    <p:sldId id="364" r:id="rId10"/>
    <p:sldId id="362" r:id="rId11"/>
    <p:sldId id="358" r:id="rId12"/>
    <p:sldId id="357" r:id="rId13"/>
    <p:sldId id="365" r:id="rId14"/>
    <p:sldId id="366" r:id="rId15"/>
    <p:sldId id="383" r:id="rId16"/>
    <p:sldId id="367" r:id="rId17"/>
    <p:sldId id="368" r:id="rId18"/>
    <p:sldId id="371" r:id="rId19"/>
    <p:sldId id="377" r:id="rId20"/>
    <p:sldId id="375" r:id="rId21"/>
    <p:sldId id="378" r:id="rId22"/>
    <p:sldId id="379" r:id="rId23"/>
    <p:sldId id="380" r:id="rId24"/>
    <p:sldId id="384" r:id="rId25"/>
    <p:sldId id="385" r:id="rId26"/>
    <p:sldId id="386" r:id="rId27"/>
    <p:sldId id="388" r:id="rId28"/>
    <p:sldId id="278" r:id="rId29"/>
  </p:sldIdLst>
  <p:sldSz cx="9144000" cy="5143500" type="screen16x9"/>
  <p:notesSz cx="6888163" cy="10018713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Montserrat Light" panose="00000400000000000000" pitchFamily="2" charset="0"/>
      <p:regular r:id="rId39"/>
      <p:bold r:id="rId40"/>
      <p:italic r:id="rId41"/>
      <p:boldItalic r:id="rId42"/>
    </p:embeddedFont>
    <p:embeddedFont>
      <p:font typeface="Poppins" panose="000005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1" userDrawn="1">
          <p15:clr>
            <a:srgbClr val="A4A3A4"/>
          </p15:clr>
        </p15:guide>
        <p15:guide id="2" pos="117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96C900-556A-4268-AAD8-E6AF9BD83A6E}">
  <a:tblStyle styleId="{D396C900-556A-4268-AAD8-E6AF9BD83A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76" y="-36"/>
      </p:cViewPr>
      <p:guideLst>
        <p:guide orient="horz" pos="1801"/>
        <p:guide pos="11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96645" rIns="96645" bIns="9664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0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4101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37577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460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73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110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8532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0940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4863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176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197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606f1c2d_30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485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3552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986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0764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5269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835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6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1188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5ed75ccf_022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0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925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584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45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98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p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921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f391192_029:notes"/>
          <p:cNvSpPr txBox="1">
            <a:spLocks noGrp="1"/>
          </p:cNvSpPr>
          <p:nvPr>
            <p:ph type="body" idx="1"/>
          </p:nvPr>
        </p:nvSpPr>
        <p:spPr>
          <a:xfrm>
            <a:off x="688817" y="4758889"/>
            <a:ext cx="5510530" cy="4508421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77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13" name="Google Shape;1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Google Shape;1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" name="Google Shape;15;p2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16" name="Google Shape;16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" name="Google Shape;1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8" name="Google Shape;18;p2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19" name="Google Shape;1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" name="Google Shape;2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1" name="Google Shape;21;p2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22" name="Google Shape;22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" name="Google Shape;23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" name="Google Shape;2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" name="Google Shape;2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6" name="Google Shape;26;p2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27" name="Google Shape;2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" name="Google Shape;2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" name="Google Shape;29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" name="Google Shape;30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1" name="Google Shape;31;p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33" name="Google Shape;33;p2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34" name="Google Shape;34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" name="Google Shape;35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6" name="Google Shape;36;p2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37" name="Google Shape;37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" name="Google Shape;38;p2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" name="Google Shape;39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3"/>
          <p:cNvGrpSpPr/>
          <p:nvPr/>
        </p:nvGrpSpPr>
        <p:grpSpPr>
          <a:xfrm flipH="1">
            <a:off x="912725" y="0"/>
            <a:ext cx="8231275" cy="4331550"/>
            <a:chOff x="0" y="0"/>
            <a:chExt cx="8231275" cy="4331550"/>
          </a:xfrm>
        </p:grpSpPr>
        <p:pic>
          <p:nvPicPr>
            <p:cNvPr id="42" name="Google Shape;42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343487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oogle Shape;43;p3"/>
            <p:cNvGrpSpPr/>
            <p:nvPr/>
          </p:nvGrpSpPr>
          <p:grpSpPr>
            <a:xfrm>
              <a:off x="0" y="2747250"/>
              <a:ext cx="3429750" cy="896675"/>
              <a:chOff x="0" y="0"/>
              <a:chExt cx="3429750" cy="896675"/>
            </a:xfrm>
          </p:grpSpPr>
          <p:pic>
            <p:nvPicPr>
              <p:cNvPr id="44" name="Google Shape;4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5" name="Google Shape;4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" name="Google Shape;46;p3"/>
            <p:cNvGrpSpPr/>
            <p:nvPr/>
          </p:nvGrpSpPr>
          <p:grpSpPr>
            <a:xfrm>
              <a:off x="685975" y="2061250"/>
              <a:ext cx="3429750" cy="896675"/>
              <a:chOff x="0" y="0"/>
              <a:chExt cx="3429750" cy="896675"/>
            </a:xfrm>
          </p:grpSpPr>
          <p:pic>
            <p:nvPicPr>
              <p:cNvPr id="47" name="Google Shape;4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" name="Google Shape;4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9" name="Google Shape;49;p3"/>
            <p:cNvGrpSpPr/>
            <p:nvPr/>
          </p:nvGrpSpPr>
          <p:grpSpPr>
            <a:xfrm>
              <a:off x="0" y="1373625"/>
              <a:ext cx="3429750" cy="896675"/>
              <a:chOff x="0" y="0"/>
              <a:chExt cx="3429750" cy="896675"/>
            </a:xfrm>
          </p:grpSpPr>
          <p:pic>
            <p:nvPicPr>
              <p:cNvPr id="50" name="Google Shape;5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1" name="Google Shape;5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2" name="Google Shape;52;p3"/>
            <p:cNvGrpSpPr/>
            <p:nvPr/>
          </p:nvGrpSpPr>
          <p:grpSpPr>
            <a:xfrm>
              <a:off x="685975" y="687625"/>
              <a:ext cx="7545300" cy="896675"/>
              <a:chOff x="0" y="0"/>
              <a:chExt cx="7545300" cy="896675"/>
            </a:xfrm>
          </p:grpSpPr>
          <p:pic>
            <p:nvPicPr>
              <p:cNvPr id="53" name="Google Shape;53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" name="Google Shape;5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" name="Google Shape;5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" name="Google Shape;56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57" name="Google Shape;57;p3"/>
            <p:cNvGrpSpPr/>
            <p:nvPr/>
          </p:nvGrpSpPr>
          <p:grpSpPr>
            <a:xfrm>
              <a:off x="0" y="0"/>
              <a:ext cx="7545300" cy="896675"/>
              <a:chOff x="0" y="0"/>
              <a:chExt cx="7545300" cy="896675"/>
            </a:xfrm>
          </p:grpSpPr>
          <p:pic>
            <p:nvPicPr>
              <p:cNvPr id="58" name="Google Shape;5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9" name="Google Shape;59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0" name="Google Shape;60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1" name="Google Shape;61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62" name="Google Shape;62;p3"/>
          <p:cNvGrpSpPr/>
          <p:nvPr/>
        </p:nvGrpSpPr>
        <p:grpSpPr>
          <a:xfrm flipH="1">
            <a:off x="0" y="3088098"/>
            <a:ext cx="4115725" cy="2270300"/>
            <a:chOff x="4115550" y="2061250"/>
            <a:chExt cx="4115725" cy="2270300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4801525" y="3434875"/>
              <a:ext cx="3429750" cy="896675"/>
              <a:chOff x="4115550" y="0"/>
              <a:chExt cx="3429750" cy="896675"/>
            </a:xfrm>
          </p:grpSpPr>
          <p:pic>
            <p:nvPicPr>
              <p:cNvPr id="64" name="Google Shape;64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5" name="Google Shape;65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3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67" name="Google Shape;67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8" name="Google Shape;68;p3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9" name="Google Shape;69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" name="Google Shape;70;p3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1" name="Google Shape;71;p3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5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16" name="Google Shape;116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8" name="Google Shape;118;p5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19" name="Google Shape;11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2" name="Google Shape;122;p5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23" name="Google Shape;123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5" name="Google Shape;12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6" name="Google Shape;126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27" name="Google Shape;127;p5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28" name="Google Shape;12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9" name="Google Shape;129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1" name="Google Shape;131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32" name="Google Shape;132;p5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33" name="Google Shape;133;p5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34" name="Google Shape;134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5" name="Google Shape;135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36" name="Google Shape;136;p5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37" name="Google Shape;137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8" name="Google Shape;138;p5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39" name="Google Shape;139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5"/>
          <p:cNvSpPr txBox="1">
            <a:spLocks noGrp="1"/>
          </p:cNvSpPr>
          <p:nvPr>
            <p:ph type="title"/>
          </p:nvPr>
        </p:nvSpPr>
        <p:spPr>
          <a:xfrm>
            <a:off x="311367" y="452877"/>
            <a:ext cx="3587400" cy="2839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lang="en-GB" noProof="0"/>
          </a:p>
        </p:txBody>
      </p:sp>
      <p:sp>
        <p:nvSpPr>
          <p:cNvPr id="141" name="Google Shape;141;p5"/>
          <p:cNvSpPr txBox="1">
            <a:spLocks noGrp="1"/>
          </p:cNvSpPr>
          <p:nvPr>
            <p:ph type="body" idx="1"/>
          </p:nvPr>
        </p:nvSpPr>
        <p:spPr>
          <a:xfrm>
            <a:off x="291663" y="794505"/>
            <a:ext cx="8615854" cy="378728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 lang="en-GB" noProof="0" dirty="0"/>
          </a:p>
        </p:txBody>
      </p:sp>
      <p:sp>
        <p:nvSpPr>
          <p:cNvPr id="142" name="Google Shape;142;p5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noProof="0" smtClean="0"/>
              <a:t>‹Nº›</a:t>
            </a:fld>
            <a:endParaRPr lang="en-GB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6"/>
          <p:cNvGrpSpPr/>
          <p:nvPr/>
        </p:nvGrpSpPr>
        <p:grpSpPr>
          <a:xfrm flipH="1">
            <a:off x="4363774" y="-3213"/>
            <a:ext cx="4780226" cy="2116171"/>
            <a:chOff x="0" y="0"/>
            <a:chExt cx="5072935" cy="2245751"/>
          </a:xfrm>
        </p:grpSpPr>
        <p:pic>
          <p:nvPicPr>
            <p:cNvPr id="145" name="Google Shape;145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693130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2766" y="1270348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7" name="Google Shape;147;p6"/>
            <p:cNvGrpSpPr/>
            <p:nvPr/>
          </p:nvGrpSpPr>
          <p:grpSpPr>
            <a:xfrm>
              <a:off x="0" y="846565"/>
              <a:ext cx="3381962" cy="552621"/>
              <a:chOff x="0" y="0"/>
              <a:chExt cx="5487525" cy="896675"/>
            </a:xfrm>
          </p:grpSpPr>
          <p:pic>
            <p:nvPicPr>
              <p:cNvPr id="148" name="Google Shape;14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9" name="Google Shape;14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0" name="Google Shape;15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1" name="Google Shape;151;p6"/>
            <p:cNvGrpSpPr/>
            <p:nvPr/>
          </p:nvGrpSpPr>
          <p:grpSpPr>
            <a:xfrm>
              <a:off x="422766" y="423783"/>
              <a:ext cx="4650168" cy="552621"/>
              <a:chOff x="0" y="0"/>
              <a:chExt cx="7545300" cy="896675"/>
            </a:xfrm>
          </p:grpSpPr>
          <p:pic>
            <p:nvPicPr>
              <p:cNvPr id="152" name="Google Shape;152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3" name="Google Shape;15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4" name="Google Shape;15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5" name="Google Shape;155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6" name="Google Shape;156;p6"/>
            <p:cNvGrpSpPr/>
            <p:nvPr/>
          </p:nvGrpSpPr>
          <p:grpSpPr>
            <a:xfrm>
              <a:off x="0" y="0"/>
              <a:ext cx="4650168" cy="552621"/>
              <a:chOff x="0" y="0"/>
              <a:chExt cx="7545300" cy="896675"/>
            </a:xfrm>
          </p:grpSpPr>
          <p:pic>
            <p:nvPicPr>
              <p:cNvPr id="157" name="Google Shape;15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0" name="Google Shape;160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1" name="Google Shape;161;p6"/>
          <p:cNvGrpSpPr/>
          <p:nvPr/>
        </p:nvGrpSpPr>
        <p:grpSpPr>
          <a:xfrm flipH="1">
            <a:off x="6" y="3953174"/>
            <a:ext cx="2390164" cy="1318453"/>
            <a:chOff x="6607482" y="3879952"/>
            <a:chExt cx="2536521" cy="1399186"/>
          </a:xfrm>
        </p:grpSpPr>
        <p:grpSp>
          <p:nvGrpSpPr>
            <p:cNvPr id="162" name="Google Shape;162;p6"/>
            <p:cNvGrpSpPr/>
            <p:nvPr/>
          </p:nvGrpSpPr>
          <p:grpSpPr>
            <a:xfrm>
              <a:off x="6607482" y="4726517"/>
              <a:ext cx="2113755" cy="552621"/>
              <a:chOff x="2057775" y="0"/>
              <a:chExt cx="3429750" cy="896675"/>
            </a:xfrm>
          </p:grpSpPr>
          <p:pic>
            <p:nvPicPr>
              <p:cNvPr id="163" name="Google Shape;163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4" name="Google Shape;164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5" name="Google Shape;165;p6"/>
            <p:cNvGrpSpPr/>
            <p:nvPr/>
          </p:nvGrpSpPr>
          <p:grpSpPr>
            <a:xfrm>
              <a:off x="7030248" y="4303735"/>
              <a:ext cx="2113755" cy="552621"/>
              <a:chOff x="2057775" y="0"/>
              <a:chExt cx="3429750" cy="896675"/>
            </a:xfrm>
          </p:grpSpPr>
          <p:pic>
            <p:nvPicPr>
              <p:cNvPr id="166" name="Google Shape;166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7" name="Google Shape;167;p6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8" name="Google Shape;168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875688" y="3879952"/>
              <a:ext cx="845548" cy="552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6"/>
          <p:cNvSpPr txBox="1">
            <a:spLocks noGrp="1"/>
          </p:cNvSpPr>
          <p:nvPr>
            <p:ph type="title"/>
          </p:nvPr>
        </p:nvSpPr>
        <p:spPr>
          <a:xfrm>
            <a:off x="307428" y="402700"/>
            <a:ext cx="4056422" cy="39180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6"/>
          <p:cNvSpPr txBox="1">
            <a:spLocks noGrp="1"/>
          </p:cNvSpPr>
          <p:nvPr>
            <p:ph type="body" idx="1"/>
          </p:nvPr>
        </p:nvSpPr>
        <p:spPr>
          <a:xfrm>
            <a:off x="307428" y="923435"/>
            <a:ext cx="4056422" cy="3678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/>
          </a:p>
        </p:txBody>
      </p:sp>
      <p:sp>
        <p:nvSpPr>
          <p:cNvPr id="171" name="Google Shape;171;p6"/>
          <p:cNvSpPr txBox="1">
            <a:spLocks noGrp="1"/>
          </p:cNvSpPr>
          <p:nvPr>
            <p:ph type="body" idx="2"/>
          </p:nvPr>
        </p:nvSpPr>
        <p:spPr>
          <a:xfrm>
            <a:off x="4780149" y="923435"/>
            <a:ext cx="4056421" cy="3678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❑"/>
              <a:defRPr/>
            </a:lvl1pPr>
            <a:lvl2pPr marL="914400" lvl="1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2pPr>
            <a:lvl3pPr marL="1371600" lvl="2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❏"/>
              <a:defRPr/>
            </a:lvl9pPr>
          </a:lstStyle>
          <a:p>
            <a:endParaRPr dirty="0"/>
          </a:p>
        </p:txBody>
      </p:sp>
      <p:sp>
        <p:nvSpPr>
          <p:cNvPr id="172" name="Google Shape;172;p6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 emboss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262" name="Google Shape;262;p10"/>
          <p:cNvGrpSpPr/>
          <p:nvPr/>
        </p:nvGrpSpPr>
        <p:grpSpPr>
          <a:xfrm flipH="1">
            <a:off x="5714250" y="0"/>
            <a:ext cx="3429750" cy="3643925"/>
            <a:chOff x="0" y="0"/>
            <a:chExt cx="3429750" cy="3643925"/>
          </a:xfrm>
        </p:grpSpPr>
        <p:pic>
          <p:nvPicPr>
            <p:cNvPr id="263" name="Google Shape;263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2747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4" name="Google Shape;264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1373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75" y="687625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7" name="Google Shape;267;p10"/>
            <p:cNvGrpSpPr/>
            <p:nvPr/>
          </p:nvGrpSpPr>
          <p:grpSpPr>
            <a:xfrm>
              <a:off x="0" y="0"/>
              <a:ext cx="3429750" cy="896675"/>
              <a:chOff x="0" y="0"/>
              <a:chExt cx="3429750" cy="896675"/>
            </a:xfrm>
          </p:grpSpPr>
          <p:pic>
            <p:nvPicPr>
              <p:cNvPr id="268" name="Google Shape;268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9" name="Google Shape;269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0" name="Google Shape;270;p10"/>
          <p:cNvGrpSpPr/>
          <p:nvPr/>
        </p:nvGrpSpPr>
        <p:grpSpPr>
          <a:xfrm flipH="1">
            <a:off x="0" y="3095415"/>
            <a:ext cx="5487525" cy="2270300"/>
            <a:chOff x="2743750" y="2061250"/>
            <a:chExt cx="5487525" cy="2270300"/>
          </a:xfrm>
        </p:grpSpPr>
        <p:grpSp>
          <p:nvGrpSpPr>
            <p:cNvPr id="271" name="Google Shape;271;p10"/>
            <p:cNvGrpSpPr/>
            <p:nvPr/>
          </p:nvGrpSpPr>
          <p:grpSpPr>
            <a:xfrm>
              <a:off x="2743750" y="3434875"/>
              <a:ext cx="5487525" cy="896675"/>
              <a:chOff x="2057775" y="0"/>
              <a:chExt cx="5487525" cy="896675"/>
            </a:xfrm>
          </p:grpSpPr>
          <p:pic>
            <p:nvPicPr>
              <p:cNvPr id="272" name="Google Shape;272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205777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3" name="Google Shape;273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275" name="Google Shape;275;p10"/>
            <p:cNvGrpSpPr/>
            <p:nvPr/>
          </p:nvGrpSpPr>
          <p:grpSpPr>
            <a:xfrm>
              <a:off x="4115550" y="2747250"/>
              <a:ext cx="3429750" cy="896675"/>
              <a:chOff x="4115550" y="0"/>
              <a:chExt cx="3429750" cy="896675"/>
            </a:xfrm>
          </p:grpSpPr>
          <p:pic>
            <p:nvPicPr>
              <p:cNvPr id="276" name="Google Shape;276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4115550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7" name="Google Shape;277;p10"/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6173325" y="0"/>
                <a:ext cx="1371975" cy="8966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78" name="Google Shape;278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59300" y="2061250"/>
              <a:ext cx="1371975" cy="8966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44000">
              <a:schemeClr val="lt2"/>
            </a:gs>
            <a:gs pos="72000">
              <a:schemeClr val="lt2"/>
            </a:gs>
            <a:gs pos="100000">
              <a:srgbClr val="D0D8E5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6450" y="402700"/>
            <a:ext cx="3587400" cy="8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6450" y="1524375"/>
            <a:ext cx="7591200" cy="29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❑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556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Montserrat Light"/>
              <a:buChar char="❏"/>
              <a:defRPr sz="20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>
              <a:buNone/>
              <a:defRPr sz="13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>
            <a:spLocks noGrp="1"/>
          </p:cNvSpPr>
          <p:nvPr>
            <p:ph type="ctrTitle"/>
          </p:nvPr>
        </p:nvSpPr>
        <p:spPr>
          <a:xfrm>
            <a:off x="2027622" y="1953315"/>
            <a:ext cx="50733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s-ES" sz="1800" dirty="0"/>
              <a:t>"Conectando los Objetivos de Desarrollo Sostenible con el cambio climático y la transición energética"</a:t>
            </a:r>
            <a:endParaRPr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C2351A-D80F-475F-850A-79F8A9AAF54E}"/>
              </a:ext>
            </a:extLst>
          </p:cNvPr>
          <p:cNvSpPr txBox="1"/>
          <p:nvPr/>
        </p:nvSpPr>
        <p:spPr>
          <a:xfrm>
            <a:off x="1987816" y="3113115"/>
            <a:ext cx="5389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i="0" dirty="0">
                <a:solidFill>
                  <a:srgbClr val="202124"/>
                </a:solidFill>
                <a:effectLst/>
                <a:latin typeface="Google Sans"/>
              </a:rPr>
              <a:t>Módulo Machine </a:t>
            </a:r>
            <a:r>
              <a:rPr lang="es-ES" b="1" i="0" dirty="0" err="1">
                <a:solidFill>
                  <a:srgbClr val="202124"/>
                </a:solidFill>
                <a:effectLst/>
                <a:latin typeface="Google Sans"/>
              </a:rPr>
              <a:t>Learning</a:t>
            </a:r>
            <a:r>
              <a:rPr lang="es-ES" b="1" i="0" dirty="0">
                <a:solidFill>
                  <a:srgbClr val="202124"/>
                </a:solidFill>
                <a:effectLst/>
                <a:latin typeface="Google Sans"/>
              </a:rPr>
              <a:t>-  Proyecto ML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AE335F-88C9-433C-9DC2-6D11515E45E3}"/>
              </a:ext>
            </a:extLst>
          </p:cNvPr>
          <p:cNvSpPr txBox="1"/>
          <p:nvPr/>
        </p:nvSpPr>
        <p:spPr>
          <a:xfrm>
            <a:off x="6803984" y="4490844"/>
            <a:ext cx="2637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Autor: Miguel Chamochín</a:t>
            </a:r>
          </a:p>
          <a:p>
            <a:r>
              <a:rPr lang="en-GB" dirty="0" err="1"/>
              <a:t>Fecha</a:t>
            </a:r>
            <a:r>
              <a:rPr lang="en-GB" dirty="0"/>
              <a:t>: 21-03-2022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997742" y="1991850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2.1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PREDICCIÓN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954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78506" y="346070"/>
            <a:ext cx="865819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¿Existen modelos predigan “cambio climático y transición energética” con ODS? (1/2)</a:t>
            </a:r>
            <a:endParaRPr lang="es-ES" sz="16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478936" y="2357917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A.2.- Modelo Pipeline PCA DecissionTree Regression:</a:t>
            </a:r>
            <a:endParaRPr lang="en-US" b="1" u="sng" dirty="0"/>
          </a:p>
          <a:p>
            <a:pPr lvl="1"/>
            <a:r>
              <a:rPr lang="es-E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Train Split 2021 Coeficiente de determinación: 1.0</a:t>
            </a:r>
          </a:p>
          <a:p>
            <a:pPr lvl="1"/>
            <a:r>
              <a:rPr lang="es-E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Split 2021 Coeficiente de determinación: 0.9484216064860829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2017 Coeficiente de determinación: 0.16880688640442043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2018 Coeficiente de determinación: 0.15043052018990943</a:t>
            </a:r>
          </a:p>
          <a:p>
            <a:pPr lvl="1"/>
            <a:r>
              <a:rPr lang="es-E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2020 Coeficiente de determinación: 0.1906215686369176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478936" y="796296"/>
            <a:ext cx="1813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A.- REGRESIÓN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B9AA0FB-83E6-427C-A09B-F7116B04DE17}"/>
              </a:ext>
            </a:extLst>
          </p:cNvPr>
          <p:cNvSpPr txBox="1"/>
          <p:nvPr/>
        </p:nvSpPr>
        <p:spPr>
          <a:xfrm>
            <a:off x="478936" y="1104073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A.1.- Modelo Pipeline PCA RandomForest Regression</a:t>
            </a:r>
          </a:p>
          <a:p>
            <a:r>
              <a:rPr lang="es-ES" b="1" dirty="0"/>
              <a:t>	Train Split 2021 Coeficiente de determinación: 0.83</a:t>
            </a:r>
          </a:p>
          <a:p>
            <a:r>
              <a:rPr lang="es-ES" b="1" dirty="0"/>
              <a:t>	Test Split 2021 Coeficiente de determinación: 0.92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2017 Coeficiente de determinación: 0.79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2018 Coeficiente de determinación: 0.76</a:t>
            </a:r>
          </a:p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	Test 2020 Coeficiente de determinación: 0.78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44F3D28-6BFB-4097-BB27-16D75FB32633}"/>
              </a:ext>
            </a:extLst>
          </p:cNvPr>
          <p:cNvSpPr txBox="1"/>
          <p:nvPr/>
        </p:nvSpPr>
        <p:spPr>
          <a:xfrm>
            <a:off x="478936" y="3680041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A.3.- Modelo Pipeline PCA XGBRegressor Regression</a:t>
            </a:r>
          </a:p>
          <a:p>
            <a:r>
              <a:rPr lang="es-ES" b="1" dirty="0"/>
              <a:t>	Train Split 2021 Coeficiente de determinación: 0.98</a:t>
            </a:r>
          </a:p>
          <a:p>
            <a:r>
              <a:rPr lang="es-ES" b="1" dirty="0"/>
              <a:t>	Test Split 2021 Coeficiente de determinación: 0.91</a:t>
            </a:r>
          </a:p>
          <a:p>
            <a:r>
              <a:rPr lang="es-ES" dirty="0"/>
              <a:t>	Test 2017: Coeficiente de determinación : 0.18</a:t>
            </a:r>
          </a:p>
          <a:p>
            <a:r>
              <a:rPr lang="es-ES" dirty="0"/>
              <a:t>	Test 2018: Coeficiente de determinación: 0.16</a:t>
            </a:r>
          </a:p>
          <a:p>
            <a:r>
              <a:rPr lang="es-ES" dirty="0"/>
              <a:t>	Test 2020 Coeficiente de determinación: 0.22</a:t>
            </a:r>
          </a:p>
        </p:txBody>
      </p:sp>
    </p:spTree>
    <p:extLst>
      <p:ext uri="{BB962C8B-B14F-4D97-AF65-F5344CB8AC3E}">
        <p14:creationId xmlns:p14="http://schemas.microsoft.com/office/powerpoint/2010/main" val="79164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02762" y="1186755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u="sng" dirty="0"/>
              <a:t>Modelo Pipeline PCA k-Nearest Neighbors Classification:</a:t>
            </a:r>
            <a:endParaRPr lang="en-US" b="1" u="sng" dirty="0"/>
          </a:p>
          <a:p>
            <a:pPr lvl="1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Train Split 2021 Accuracy: 0.88</a:t>
            </a:r>
          </a:p>
          <a:p>
            <a:pPr lvl="1"/>
            <a:r>
              <a:rPr lang="en-US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	Test Split 2021 Accuracy: 0.82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2017 Accuracy: 0.77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2018 Accuracy: 0.77</a:t>
            </a:r>
          </a:p>
          <a:p>
            <a:pPr lvl="1"/>
            <a:r>
              <a:rPr lang="en-US" b="1" dirty="0">
                <a:solidFill>
                  <a:schemeClr val="accent3">
                    <a:lumMod val="50000"/>
                  </a:schemeClr>
                </a:solidFill>
              </a:rPr>
              <a:t>	Test 2020 Accuracy: 0.77</a:t>
            </a:r>
            <a:endParaRPr lang="es-E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21951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B.- CLASIFICACIÓN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085B3A-79F7-4125-B7B3-B1082E599E0F}"/>
              </a:ext>
            </a:extLst>
          </p:cNvPr>
          <p:cNvSpPr txBox="1"/>
          <p:nvPr/>
        </p:nvSpPr>
        <p:spPr>
          <a:xfrm>
            <a:off x="602763" y="3124081"/>
            <a:ext cx="8284062" cy="63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Existe </a:t>
            </a:r>
            <a:r>
              <a:rPr lang="es-E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evidencia empírica que sugiere que efectivamente…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“se puede alcanzar el cambio climático y la transición energética con los ODS</a:t>
            </a:r>
            <a:r>
              <a:rPr lang="es-ES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</a:t>
            </a:r>
            <a:endParaRPr lang="es-E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345;p17">
            <a:extLst>
              <a:ext uri="{FF2B5EF4-FFF2-40B4-BE49-F238E27FC236}">
                <a16:creationId xmlns:a16="http://schemas.microsoft.com/office/drawing/2014/main" id="{D8D46A1E-0DB2-4B65-B98E-2C2AC0732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8506" y="346070"/>
            <a:ext cx="865819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¿Existen modelos predigan “cambio climático y transición energética” con ODS? (1/2)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56406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2118701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2.2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SEGMENTACIÓN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6775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294C4B3A-3D05-4F94-A102-2E88C33D1A37}"/>
              </a:ext>
            </a:extLst>
          </p:cNvPr>
          <p:cNvSpPr/>
          <p:nvPr/>
        </p:nvSpPr>
        <p:spPr>
          <a:xfrm>
            <a:off x="0" y="641838"/>
            <a:ext cx="9144000" cy="45016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48370" y="316805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/>
              <a:t>¿CUALES SON LOS ODS MAS RELEVANTES? </a:t>
            </a:r>
            <a:endParaRPr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F4C0630-FACB-45FC-B120-6E5C33EE1C4E}"/>
              </a:ext>
            </a:extLst>
          </p:cNvPr>
          <p:cNvSpPr txBox="1"/>
          <p:nvPr/>
        </p:nvSpPr>
        <p:spPr>
          <a:xfrm>
            <a:off x="660284" y="760511"/>
            <a:ext cx="3950383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/>
              <a:t>Definición</a:t>
            </a:r>
            <a:r>
              <a:rPr lang="es-ES" dirty="0"/>
              <a:t>: países "</a:t>
            </a:r>
            <a:r>
              <a:rPr lang="es-ES" dirty="0" err="1"/>
              <a:t>wealthy</a:t>
            </a:r>
            <a:r>
              <a:rPr lang="es-ES" dirty="0"/>
              <a:t>" tienen mayor inversión en renovables (proxy aceptado “cambio climático transición energética”)</a:t>
            </a:r>
          </a:p>
          <a:p>
            <a:endParaRPr lang="es-ES" dirty="0"/>
          </a:p>
          <a:p>
            <a:r>
              <a:rPr lang="es-ES" dirty="0"/>
              <a:t>Con modelos “</a:t>
            </a:r>
            <a:r>
              <a:rPr lang="es-ES" b="1" dirty="0"/>
              <a:t>Modelos </a:t>
            </a:r>
            <a:r>
              <a:rPr lang="es-ES" b="1" dirty="0" err="1"/>
              <a:t>KMeans</a:t>
            </a:r>
            <a:r>
              <a:rPr lang="es-ES" b="1" dirty="0"/>
              <a:t> </a:t>
            </a:r>
            <a:r>
              <a:rPr lang="es-ES" b="1" dirty="0" err="1"/>
              <a:t>Clustering</a:t>
            </a:r>
            <a:r>
              <a:rPr lang="es-ES" b="1" dirty="0"/>
              <a:t>”.</a:t>
            </a:r>
            <a:endParaRPr lang="es-ES" dirty="0"/>
          </a:p>
          <a:p>
            <a:endParaRPr lang="es-ES" dirty="0"/>
          </a:p>
          <a:p>
            <a:r>
              <a:rPr lang="es-ES" b="1" dirty="0" err="1"/>
              <a:t>Clusters</a:t>
            </a:r>
            <a:r>
              <a:rPr lang="es-ES" b="1" dirty="0"/>
              <a:t> 1 y </a:t>
            </a:r>
            <a:r>
              <a:rPr lang="es-ES" b="1" dirty="0" err="1"/>
              <a:t>Cluster</a:t>
            </a:r>
            <a:r>
              <a:rPr lang="es-ES" b="1" dirty="0"/>
              <a:t> 0 </a:t>
            </a:r>
            <a:r>
              <a:rPr lang="es-ES" dirty="0"/>
              <a:t>presentan 43% y 54% de </a:t>
            </a:r>
            <a:r>
              <a:rPr lang="es-ES" dirty="0" err="1"/>
              <a:t>wealthy</a:t>
            </a:r>
            <a:r>
              <a:rPr lang="es-ES" dirty="0"/>
              <a:t> </a:t>
            </a:r>
            <a:r>
              <a:rPr lang="es-ES" dirty="0" err="1"/>
              <a:t>countries</a:t>
            </a:r>
            <a:r>
              <a:rPr lang="es-ES" dirty="0"/>
              <a:t>.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Mas relevantes</a:t>
            </a:r>
            <a:r>
              <a:rPr lang="es-ES" dirty="0"/>
              <a:t>: 1 </a:t>
            </a:r>
            <a:r>
              <a:rPr lang="es-ES" dirty="0" err="1"/>
              <a:t>Quantile</a:t>
            </a:r>
            <a:r>
              <a:rPr lang="es-ES" dirty="0"/>
              <a:t> SDG1, SDG4, SDG7, SDG13, SDG3.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Menos Relevantes</a:t>
            </a:r>
            <a:r>
              <a:rPr lang="es-ES" dirty="0"/>
              <a:t>: 4 </a:t>
            </a:r>
            <a:r>
              <a:rPr lang="es-ES" dirty="0" err="1"/>
              <a:t>Quantile</a:t>
            </a:r>
            <a:r>
              <a:rPr lang="es-ES" dirty="0"/>
              <a:t> SDG14, SDG17, SDG12, SDG15.</a:t>
            </a:r>
          </a:p>
          <a:p>
            <a:endParaRPr lang="es-ES" dirty="0"/>
          </a:p>
          <a:p>
            <a:r>
              <a:rPr lang="es-ES" b="1" dirty="0" err="1"/>
              <a:t>Clusters</a:t>
            </a:r>
            <a:r>
              <a:rPr lang="es-ES" b="1" dirty="0"/>
              <a:t> 1, </a:t>
            </a:r>
            <a:r>
              <a:rPr lang="es-ES" b="1" dirty="0" err="1"/>
              <a:t>Cluster</a:t>
            </a:r>
            <a:r>
              <a:rPr lang="es-ES" b="1" dirty="0"/>
              <a:t> 2 y </a:t>
            </a:r>
            <a:r>
              <a:rPr lang="es-ES" b="1" dirty="0" err="1"/>
              <a:t>Cluster</a:t>
            </a:r>
            <a:r>
              <a:rPr lang="es-ES" b="1" dirty="0"/>
              <a:t> 2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Mas relevante: </a:t>
            </a:r>
            <a:r>
              <a:rPr lang="es-ES" dirty="0"/>
              <a:t>SDG4</a:t>
            </a: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Menos relevante: </a:t>
            </a:r>
            <a:r>
              <a:rPr lang="es-ES" dirty="0"/>
              <a:t>SDG17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DFD46FD7-CEF0-4DAB-BFEC-D64068D88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882" y="658138"/>
            <a:ext cx="4533333" cy="4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2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01562" y="162233"/>
            <a:ext cx="8849032" cy="25563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sz="1600" dirty="0"/>
              <a:t>¿Qué relación existe entre ODS vs cambio climático y transición energética? </a:t>
            </a:r>
            <a:endParaRPr sz="16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n 4" descr="Gráfico, Gráfico en cascada&#10;&#10;Descripción generada automáticamente">
            <a:extLst>
              <a:ext uri="{FF2B5EF4-FFF2-40B4-BE49-F238E27FC236}">
                <a16:creationId xmlns:a16="http://schemas.microsoft.com/office/drawing/2014/main" id="{FBD9DE0F-FD5E-4901-9780-295BC55C7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680"/>
            <a:ext cx="9144000" cy="454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7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65725" y="2615235"/>
            <a:ext cx="5982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2.3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ANÁLISIS COEFICIENTES Y DIRECCIÓN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2074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02762" y="1319516"/>
            <a:ext cx="740092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¿PORQUÉ? : algoritmos caja blanca adecuados para n individuos (países), donde los individuos y las variables “x” (</a:t>
            </a:r>
            <a:r>
              <a:rPr lang="es-ES" b="1" dirty="0" err="1"/>
              <a:t>ODSs</a:t>
            </a:r>
            <a:r>
              <a:rPr lang="es-ES" b="1" dirty="0"/>
              <a:t>) e “y” (CC y TE) permanecen iguales a lo largo del tiempo.</a:t>
            </a:r>
          </a:p>
          <a:p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VENTAJAS: reduce la colinealidad, captura la heterogeneidad no observable, reflejan la dinámica y causalidad de </a:t>
            </a:r>
            <a:r>
              <a:rPr lang="es-ES" b="1" dirty="0" err="1"/>
              <a:t>Granger</a:t>
            </a:r>
            <a:r>
              <a:rPr lang="es-ES" b="1" dirty="0"/>
              <a:t> (causa-efecto), etc.</a:t>
            </a:r>
          </a:p>
          <a:p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MODELOS UTILIZADOS: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Regresión Agrupada (</a:t>
            </a:r>
            <a:r>
              <a:rPr lang="es-ES" b="1" dirty="0" err="1"/>
              <a:t>Pooled</a:t>
            </a:r>
            <a:r>
              <a:rPr lang="es-ES" b="1" dirty="0"/>
              <a:t> </a:t>
            </a:r>
            <a:r>
              <a:rPr lang="es-ES" b="1" dirty="0" err="1"/>
              <a:t>Regression</a:t>
            </a:r>
            <a:r>
              <a:rPr lang="es-ES" b="1" dirty="0"/>
              <a:t>): no recomendada ya que se violan condiciones de (Homocedasticidad) y (No autocorrelación). 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Efectos fijos (</a:t>
            </a:r>
            <a:r>
              <a:rPr lang="es-ES" b="1" dirty="0" err="1"/>
              <a:t>Fixed</a:t>
            </a:r>
            <a:r>
              <a:rPr lang="es-ES" b="1" dirty="0"/>
              <a:t> </a:t>
            </a:r>
            <a:r>
              <a:rPr lang="es-ES" b="1" dirty="0" err="1"/>
              <a:t>Effects</a:t>
            </a:r>
            <a:r>
              <a:rPr lang="es-ES" b="1" dirty="0"/>
              <a:t> - FE): más adecuado tras test de </a:t>
            </a:r>
            <a:r>
              <a:rPr lang="es-ES" b="1" dirty="0" err="1"/>
              <a:t>Hausman</a:t>
            </a:r>
            <a:r>
              <a:rPr lang="es-ES" b="1" dirty="0"/>
              <a:t>.</a:t>
            </a:r>
          </a:p>
          <a:p>
            <a:pPr marL="7175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Efectos aleatorios (</a:t>
            </a:r>
            <a:r>
              <a:rPr lang="es-ES" b="1" dirty="0" err="1"/>
              <a:t>Random</a:t>
            </a:r>
            <a:r>
              <a:rPr lang="es-ES" b="1" dirty="0"/>
              <a:t> </a:t>
            </a:r>
            <a:r>
              <a:rPr lang="es-ES" b="1" dirty="0" err="1"/>
              <a:t>Effects</a:t>
            </a:r>
            <a:r>
              <a:rPr lang="es-ES" b="1" dirty="0"/>
              <a:t> - RE)</a:t>
            </a:r>
          </a:p>
          <a:p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4459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SE UTILIZAN DISTINTOS MODELOS</a:t>
            </a:r>
          </a:p>
          <a:p>
            <a:r>
              <a:rPr lang="es-ES" b="1" u="sng" dirty="0"/>
              <a:t>A.- Con modelos “Panel Data”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DD59AA-1776-4DA7-8086-CCB94155BB05}"/>
              </a:ext>
            </a:extLst>
          </p:cNvPr>
          <p:cNvSpPr txBox="1"/>
          <p:nvPr/>
        </p:nvSpPr>
        <p:spPr>
          <a:xfrm>
            <a:off x="7428270" y="4734075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Escalados</a:t>
            </a:r>
          </a:p>
        </p:txBody>
      </p:sp>
    </p:spTree>
    <p:extLst>
      <p:ext uri="{BB962C8B-B14F-4D97-AF65-F5344CB8AC3E}">
        <p14:creationId xmlns:p14="http://schemas.microsoft.com/office/powerpoint/2010/main" val="356097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871537" y="1104073"/>
            <a:ext cx="7400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Tienen una </a:t>
            </a:r>
            <a:r>
              <a:rPr lang="es-ES" b="1" dirty="0" err="1"/>
              <a:t>correlacion</a:t>
            </a:r>
            <a:r>
              <a:rPr lang="es-ES" b="1" dirty="0"/>
              <a:t> &lt; 0.2 con </a:t>
            </a:r>
            <a:r>
              <a:rPr lang="es-ES" b="1" dirty="0" err="1"/>
              <a:t>Res_Nonhydro_Capita</a:t>
            </a: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SDG15: “Vida de Ecosistemas Terrestres”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SDG14: “Visa Submarina”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SDG17: “Alianzas para lograr los objetivos”</a:t>
            </a:r>
          </a:p>
          <a:p>
            <a:r>
              <a:rPr lang="es-ES" b="1" dirty="0"/>
              <a:t>Los que más correlación tienen con </a:t>
            </a:r>
            <a:r>
              <a:rPr lang="es-ES" b="1" dirty="0" err="1"/>
              <a:t>Res_Nonhydro_Capita</a:t>
            </a:r>
            <a:r>
              <a:rPr lang="es-ES" b="1" dirty="0"/>
              <a:t> son:</a:t>
            </a:r>
          </a:p>
          <a:p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02762" y="796296"/>
            <a:ext cx="4459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CORRELACIONES: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DD59AA-1776-4DA7-8086-CCB94155BB05}"/>
              </a:ext>
            </a:extLst>
          </p:cNvPr>
          <p:cNvSpPr txBox="1"/>
          <p:nvPr/>
        </p:nvSpPr>
        <p:spPr>
          <a:xfrm>
            <a:off x="6148981" y="4610964"/>
            <a:ext cx="1420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Datos misma Escala</a:t>
            </a:r>
          </a:p>
          <a:p>
            <a:r>
              <a:rPr lang="es-ES" sz="1000" dirty="0"/>
              <a:t>Se transforma log(y):</a:t>
            </a:r>
          </a:p>
        </p:txBody>
      </p: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C8FB193-C0F2-4426-BB64-A4D8E8DB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041" y="2489068"/>
            <a:ext cx="4104127" cy="251936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745E7A9-4C27-414E-9B4C-082066B3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168" y="2571750"/>
            <a:ext cx="4214844" cy="16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51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637175" y="1044428"/>
            <a:ext cx="7400925" cy="397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Con transformación logarítmica en la 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b="1" dirty="0">
              <a:highlight>
                <a:srgbClr val="FFFF00"/>
              </a:highlight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>
                <a:highlight>
                  <a:srgbClr val="FFFF00"/>
                </a:highlight>
              </a:rPr>
              <a:t>   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ESTÁ ALINEADO CON LOS RESULTADOS DE CLUSTERING Y APORTA INFO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637175" y="736651"/>
            <a:ext cx="68923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5" indent="-285750">
              <a:buFont typeface="Wingdings" panose="05000000000000000000" pitchFamily="2" charset="2"/>
              <a:buChar char="§"/>
            </a:pPr>
            <a:r>
              <a:rPr lang="es-ES" b="1" dirty="0"/>
              <a:t>COEFICIENTES ESTADÍSTICAMENTE SIGNIFICATIVOS (p-</a:t>
            </a:r>
            <a:r>
              <a:rPr lang="es-ES" b="1" dirty="0" err="1"/>
              <a:t>value</a:t>
            </a:r>
            <a:r>
              <a:rPr lang="es-ES" b="1" dirty="0"/>
              <a:t> &lt; 0.05):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002C5CE-95DD-4A34-B56F-16B5314DD761}"/>
              </a:ext>
            </a:extLst>
          </p:cNvPr>
          <p:cNvSpPr txBox="1"/>
          <p:nvPr/>
        </p:nvSpPr>
        <p:spPr>
          <a:xfrm>
            <a:off x="5500686" y="3543299"/>
            <a:ext cx="26717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Coef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0.0579-&gt; (exp(0.0579) – 1) * 100 = 5.9%. </a:t>
            </a:r>
          </a:p>
          <a:p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Cada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aumento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de la x</a:t>
            </a:r>
            <a:r>
              <a:rPr lang="en-US" sz="800" b="0" i="0" dirty="0">
                <a:solidFill>
                  <a:srgbClr val="000000"/>
                </a:solidFill>
                <a:effectLst/>
                <a:latin typeface="ff-dagny-web-pro"/>
              </a:rPr>
              <a:t>i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, y </a:t>
            </a:r>
            <a:r>
              <a:rPr lang="en-US" sz="1000" b="0" i="0" dirty="0" err="1">
                <a:solidFill>
                  <a:srgbClr val="000000"/>
                </a:solidFill>
                <a:effectLst/>
                <a:latin typeface="ff-dagny-web-pro"/>
              </a:rPr>
              <a:t>aumenta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ff-dagny-web-pro"/>
              </a:rPr>
              <a:t> 5.9%.</a:t>
            </a:r>
          </a:p>
          <a:p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B5EA99-E2EC-46AA-B26B-FA0E3DA4E0B5}"/>
              </a:ext>
            </a:extLst>
          </p:cNvPr>
          <p:cNvSpPr txBox="1"/>
          <p:nvPr/>
        </p:nvSpPr>
        <p:spPr>
          <a:xfrm>
            <a:off x="2543174" y="1614142"/>
            <a:ext cx="3356333" cy="306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b="1" dirty="0"/>
              <a:t>	</a:t>
            </a:r>
            <a:endParaRPr lang="es-ES" dirty="0"/>
          </a:p>
        </p:txBody>
      </p:sp>
      <p:pic>
        <p:nvPicPr>
          <p:cNvPr id="8" name="Imagen 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1211148-BAEE-438A-BAFE-0D1B4653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21" y="1579707"/>
            <a:ext cx="4093968" cy="25193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33E5A98-BA88-4033-A5DF-EEB5481BF7B8}"/>
              </a:ext>
            </a:extLst>
          </p:cNvPr>
          <p:cNvSpPr txBox="1"/>
          <p:nvPr/>
        </p:nvSpPr>
        <p:spPr>
          <a:xfrm>
            <a:off x="5500686" y="3852851"/>
            <a:ext cx="1223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latin typeface="ff-dagny-web-pro"/>
              </a:rPr>
              <a:t>Datos misma Escala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632E405-27ED-4A9C-B727-437428BF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146" y="1658902"/>
            <a:ext cx="4214844" cy="16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14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 txBox="1">
            <a:spLocks noGrp="1"/>
          </p:cNvSpPr>
          <p:nvPr>
            <p:ph type="title"/>
          </p:nvPr>
        </p:nvSpPr>
        <p:spPr>
          <a:xfrm>
            <a:off x="291662" y="402700"/>
            <a:ext cx="4072188" cy="29098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AGENDA</a:t>
            </a:r>
            <a:endParaRPr dirty="0"/>
          </a:p>
        </p:txBody>
      </p:sp>
      <p:sp>
        <p:nvSpPr>
          <p:cNvPr id="318" name="Google Shape;318;p13"/>
          <p:cNvSpPr txBox="1">
            <a:spLocks noGrp="1"/>
          </p:cNvSpPr>
          <p:nvPr>
            <p:ph type="body" idx="1"/>
          </p:nvPr>
        </p:nvSpPr>
        <p:spPr>
          <a:xfrm>
            <a:off x="2016125" y="1219575"/>
            <a:ext cx="5775940" cy="307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1.-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CONTEXTO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OBJETIVOS PROYECTO ML</a:t>
            </a:r>
          </a:p>
          <a:p>
            <a:pPr marL="358775" lv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2.1 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PREDICCIÓN</a:t>
            </a:r>
          </a:p>
          <a:p>
            <a:pPr marL="3587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2.2.-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SEGMENTACIÓN</a:t>
            </a:r>
          </a:p>
          <a:p>
            <a:pPr marL="358775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2.3.-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ANÁLISIS COEFICIENTES Y DIRECCIÓN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s-ES" b="1" dirty="0">
                <a:solidFill>
                  <a:schemeClr val="accent2"/>
                </a:solidFill>
                <a:latin typeface="Poppins" panose="020B0604020202020204" charset="0"/>
                <a:cs typeface="Poppins" panose="020B0604020202020204" charset="0"/>
              </a:rPr>
              <a:t>3.- </a:t>
            </a:r>
            <a:r>
              <a:rPr lang="es-ES" b="1" dirty="0">
                <a:solidFill>
                  <a:schemeClr val="tx1"/>
                </a:solidFill>
                <a:latin typeface="Poppins" panose="020B0604020202020204" charset="0"/>
                <a:cs typeface="Poppins" panose="020B0604020202020204" charset="0"/>
              </a:rPr>
              <a:t>RESULTADOS Y CONCLUSIONES</a:t>
            </a:r>
            <a:endParaRPr lang="es-ES" dirty="0"/>
          </a:p>
        </p:txBody>
      </p:sp>
      <p:sp>
        <p:nvSpPr>
          <p:cNvPr id="320" name="Google Shape;320;p13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960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RandomForest Regression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Coeficiente determinación Train: 0.76 / MAE Train: 230.24</a:t>
            </a:r>
          </a:p>
          <a:p>
            <a:r>
              <a:rPr lang="es-ES" dirty="0"/>
              <a:t>Coeficiente determinación Test: 0.46 / MAE Test: 282.64</a:t>
            </a:r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7" name="Imagen 6" descr="Imagen que contiene Tabla&#10;&#10;Descripción generada automáticamente">
            <a:extLst>
              <a:ext uri="{FF2B5EF4-FFF2-40B4-BE49-F238E27FC236}">
                <a16:creationId xmlns:a16="http://schemas.microsoft.com/office/drawing/2014/main" id="{3BF4FF42-8789-4B60-8967-638CBC65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98" y="2202452"/>
            <a:ext cx="3230476" cy="2133333"/>
          </a:xfrm>
          <a:prstGeom prst="rect">
            <a:avLst/>
          </a:prstGeom>
        </p:spPr>
      </p:pic>
      <p:pic>
        <p:nvPicPr>
          <p:cNvPr id="10" name="Imagen 9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69B7855C-74AB-4850-BEFF-562231ABD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63" y="2202453"/>
            <a:ext cx="3230476" cy="213333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3402705" y="4580186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SDG7 y SDG9 importante</a:t>
            </a:r>
          </a:p>
        </p:txBody>
      </p:sp>
    </p:spTree>
    <p:extLst>
      <p:ext uri="{BB962C8B-B14F-4D97-AF65-F5344CB8AC3E}">
        <p14:creationId xmlns:p14="http://schemas.microsoft.com/office/powerpoint/2010/main" val="2229195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RandomForest Regression</a:t>
            </a:r>
            <a:r>
              <a:rPr lang="es-ES" b="1" u="sng" dirty="0"/>
              <a:t>” - SHAP (cont.)</a:t>
            </a:r>
          </a:p>
          <a:p>
            <a:endParaRPr lang="es-ES" b="1" u="sng" dirty="0"/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007AC7-67AE-4C1F-BD2C-D7B888F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4" y="1272803"/>
            <a:ext cx="3377778" cy="3746032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2690BAF-2B75-49E2-82A5-5F0E14CC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68" y="2990547"/>
            <a:ext cx="2697143" cy="655238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710B59-5139-43D4-A566-B91D268A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68" y="1663329"/>
            <a:ext cx="2697143" cy="6552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DD29C94-0736-4B22-AD9C-9395359AB3E4}"/>
              </a:ext>
            </a:extLst>
          </p:cNvPr>
          <p:cNvSpPr txBox="1"/>
          <p:nvPr/>
        </p:nvSpPr>
        <p:spPr>
          <a:xfrm>
            <a:off x="4152900" y="3887572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SDG12 Coeficiente Negativo</a:t>
            </a:r>
          </a:p>
        </p:txBody>
      </p:sp>
    </p:spTree>
    <p:extLst>
      <p:ext uri="{BB962C8B-B14F-4D97-AF65-F5344CB8AC3E}">
        <p14:creationId xmlns:p14="http://schemas.microsoft.com/office/powerpoint/2010/main" val="168469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C.- Con modelo “</a:t>
            </a:r>
            <a:r>
              <a:rPr lang="it-IT" b="1" u="sng" dirty="0"/>
              <a:t>XGBRegressor Regression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Coeficiente determinación Train: 0.36 / MAE Train: 434.72</a:t>
            </a:r>
          </a:p>
          <a:p>
            <a:r>
              <a:rPr lang="es-ES" dirty="0"/>
              <a:t>Coeficiente determinación Test: 0.69 / MAE Test: 263.61</a:t>
            </a:r>
            <a:endParaRPr lang="es-ES" b="1" u="sng" dirty="0"/>
          </a:p>
          <a:p>
            <a:endParaRPr lang="es-ES" b="1" u="sng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3402705" y="4580186"/>
            <a:ext cx="2345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SDG16 y SDG9 importante</a:t>
            </a:r>
          </a:p>
        </p:txBody>
      </p:sp>
      <p:pic>
        <p:nvPicPr>
          <p:cNvPr id="3" name="Imagen 2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FD5E2ED9-314D-418E-B9D0-8EB5A9084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2" y="2117702"/>
            <a:ext cx="3230476" cy="2133333"/>
          </a:xfrm>
          <a:prstGeom prst="rect">
            <a:avLst/>
          </a:prstGeom>
        </p:spPr>
      </p:pic>
      <p:pic>
        <p:nvPicPr>
          <p:cNvPr id="5" name="Imagen 4" descr="Tabla&#10;&#10;Descripción generada automáticamente">
            <a:extLst>
              <a:ext uri="{FF2B5EF4-FFF2-40B4-BE49-F238E27FC236}">
                <a16:creationId xmlns:a16="http://schemas.microsoft.com/office/drawing/2014/main" id="{2C7ED2CA-2896-40FF-9E86-49047EC1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734" y="2117702"/>
            <a:ext cx="3230476" cy="2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327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 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B.- Con modelo “</a:t>
            </a:r>
            <a:r>
              <a:rPr lang="it-IT" b="1" u="sng" dirty="0"/>
              <a:t>XGBRegressor Regression</a:t>
            </a:r>
            <a:r>
              <a:rPr lang="es-ES" b="1" u="sng" dirty="0"/>
              <a:t>” – SHAP (cont.)</a:t>
            </a:r>
          </a:p>
          <a:p>
            <a:endParaRPr lang="es-ES" b="1" u="sng" dirty="0"/>
          </a:p>
          <a:p>
            <a:endParaRPr lang="es-ES" b="1" u="sng" dirty="0"/>
          </a:p>
          <a:p>
            <a:endParaRPr lang="es-ES" b="1" u="sng" dirty="0"/>
          </a:p>
        </p:txBody>
      </p:sp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88007AC7-67AE-4C1F-BD2C-D7B888F84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4" y="1272803"/>
            <a:ext cx="3377778" cy="3746032"/>
          </a:xfrm>
          <a:prstGeom prst="rect">
            <a:avLst/>
          </a:prstGeom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2690BAF-2B75-49E2-82A5-5F0E14CC6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468" y="2990547"/>
            <a:ext cx="2697143" cy="655238"/>
          </a:xfrm>
          <a:prstGeom prst="rect">
            <a:avLst/>
          </a:prstGeom>
        </p:spPr>
      </p:pic>
      <p:pic>
        <p:nvPicPr>
          <p:cNvPr id="11" name="Imagen 1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9710B59-5139-43D4-A566-B91D268A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4468" y="1663329"/>
            <a:ext cx="2697143" cy="65523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DD29C94-0736-4B22-AD9C-9395359AB3E4}"/>
              </a:ext>
            </a:extLst>
          </p:cNvPr>
          <p:cNvSpPr txBox="1"/>
          <p:nvPr/>
        </p:nvSpPr>
        <p:spPr>
          <a:xfrm>
            <a:off x="4152900" y="3887572"/>
            <a:ext cx="2525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SDG12 Coeficiente Negativo</a:t>
            </a:r>
          </a:p>
        </p:txBody>
      </p:sp>
    </p:spTree>
    <p:extLst>
      <p:ext uri="{BB962C8B-B14F-4D97-AF65-F5344CB8AC3E}">
        <p14:creationId xmlns:p14="http://schemas.microsoft.com/office/powerpoint/2010/main" val="1576003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-133229" y="236540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¿Ayuda un </a:t>
            </a:r>
            <a:r>
              <a:rPr lang="es-ES" sz="1500" dirty="0" err="1"/>
              <a:t>ODSs</a:t>
            </a:r>
            <a:r>
              <a:rPr lang="es-ES" sz="1500" dirty="0"/>
              <a:t> a alcanzar o impedir </a:t>
            </a:r>
            <a:br>
              <a:rPr lang="es-ES" sz="1500" dirty="0"/>
            </a:br>
            <a:r>
              <a:rPr lang="es-ES" sz="1500" dirty="0"/>
              <a:t>el “cambio climático y la transición energética”?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897D7B-D618-48A9-A18F-7A052547F674}"/>
              </a:ext>
            </a:extLst>
          </p:cNvPr>
          <p:cNvSpPr txBox="1"/>
          <p:nvPr/>
        </p:nvSpPr>
        <p:spPr>
          <a:xfrm>
            <a:off x="569424" y="948151"/>
            <a:ext cx="77506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u="sng" dirty="0"/>
              <a:t>D.- Con modelo “</a:t>
            </a:r>
            <a:r>
              <a:rPr lang="it-IT" b="1" u="sng" dirty="0"/>
              <a:t>PCAs</a:t>
            </a:r>
            <a:r>
              <a:rPr lang="es-ES" b="1" u="sng" dirty="0"/>
              <a:t>”</a:t>
            </a:r>
          </a:p>
          <a:p>
            <a:endParaRPr lang="es-ES" b="1" u="sng" dirty="0"/>
          </a:p>
          <a:p>
            <a:r>
              <a:rPr lang="es-ES" dirty="0"/>
              <a:t>Porcentaje de varianza explicada acumulada 0.70 con </a:t>
            </a:r>
            <a:r>
              <a:rPr lang="es-ES" dirty="0" err="1"/>
              <a:t>n_components</a:t>
            </a:r>
            <a:r>
              <a:rPr lang="es-ES" dirty="0"/>
              <a:t>=3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9912F8-6960-4FBC-849C-20B4CBDAF94D}"/>
              </a:ext>
            </a:extLst>
          </p:cNvPr>
          <p:cNvSpPr txBox="1"/>
          <p:nvPr/>
        </p:nvSpPr>
        <p:spPr>
          <a:xfrm>
            <a:off x="2440493" y="4090115"/>
            <a:ext cx="4852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PC1 agrupa SDG12 y SDG13 (0.55 de varianza explicada)</a:t>
            </a:r>
          </a:p>
        </p:txBody>
      </p:sp>
      <p:pic>
        <p:nvPicPr>
          <p:cNvPr id="4" name="Imagen 3" descr="Gráfico&#10;&#10;Descripción generada automáticamente">
            <a:extLst>
              <a:ext uri="{FF2B5EF4-FFF2-40B4-BE49-F238E27FC236}">
                <a16:creationId xmlns:a16="http://schemas.microsoft.com/office/drawing/2014/main" id="{72CC6675-0D55-404B-A315-02B3AAE00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604" y="1839400"/>
            <a:ext cx="7671111" cy="176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46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1989525" y="2153272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3.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RESULTADOS Y CONCLUSIONES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7912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27382" y="296305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¿Qué se ha encontrado de interés para el  negocio ? (1/2)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30C39A-BF4A-4244-A163-70005A7A480C}"/>
              </a:ext>
            </a:extLst>
          </p:cNvPr>
          <p:cNvSpPr txBox="1"/>
          <p:nvPr/>
        </p:nvSpPr>
        <p:spPr>
          <a:xfrm>
            <a:off x="602762" y="1156873"/>
            <a:ext cx="81266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MODELOS: Es factible realizar modelos que predigan “cambio climático y transición energética” a partir de SDG?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92803E-6888-4734-9B7E-48A8CDF40367}"/>
              </a:ext>
            </a:extLst>
          </p:cNvPr>
          <p:cNvSpPr txBox="1"/>
          <p:nvPr/>
        </p:nvSpPr>
        <p:spPr>
          <a:xfrm>
            <a:off x="2701365" y="1931038"/>
            <a:ext cx="40238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ESTE GRAN RETO GLOBAL ES ALCAZABLE</a:t>
            </a:r>
          </a:p>
          <a:p>
            <a:endParaRPr lang="es-ES" dirty="0"/>
          </a:p>
        </p:txBody>
      </p:sp>
      <p:sp>
        <p:nvSpPr>
          <p:cNvPr id="5" name="Flecha: hacia abajo 4">
            <a:extLst>
              <a:ext uri="{FF2B5EF4-FFF2-40B4-BE49-F238E27FC236}">
                <a16:creationId xmlns:a16="http://schemas.microsoft.com/office/drawing/2014/main" id="{58DAC64E-92FD-4DC5-8A09-A3C2484C2711}"/>
              </a:ext>
            </a:extLst>
          </p:cNvPr>
          <p:cNvSpPr/>
          <p:nvPr/>
        </p:nvSpPr>
        <p:spPr>
          <a:xfrm>
            <a:off x="4572000" y="1667435"/>
            <a:ext cx="370541" cy="179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6BEB97-4C92-4300-B1B7-85FC7D557BF3}"/>
              </a:ext>
            </a:extLst>
          </p:cNvPr>
          <p:cNvSpPr txBox="1"/>
          <p:nvPr/>
        </p:nvSpPr>
        <p:spPr>
          <a:xfrm>
            <a:off x="602762" y="2357291"/>
            <a:ext cx="812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SEGMENTACIÓN, ANÁLISIS COEFICIENTES Y DIRECCIÓN 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9FD8-C981-4CAB-9A28-ADFE0C82CE90}"/>
              </a:ext>
            </a:extLst>
          </p:cNvPr>
          <p:cNvSpPr txBox="1"/>
          <p:nvPr/>
        </p:nvSpPr>
        <p:spPr>
          <a:xfrm>
            <a:off x="980971" y="2665068"/>
            <a:ext cx="75525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SDG4 “Educación de Calidad”: es el Objetivo MAS RELEVANTE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SDG17 “Alianzas para lograr los objetivos”: movilizar recursos para desarrollar países subdesarrollados. BAJA RELEVANCIA E INGENUIDAD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E9E10F1-8600-4DAE-85B4-5D4F0353CB2D}"/>
              </a:ext>
            </a:extLst>
          </p:cNvPr>
          <p:cNvSpPr txBox="1"/>
          <p:nvPr/>
        </p:nvSpPr>
        <p:spPr>
          <a:xfrm>
            <a:off x="1644541" y="3415261"/>
            <a:ext cx="64459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“Gobernanza global imperfecta“: no existe contrapesos a las desigualdades entre países desarrollados y en desarrollo.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“Trampa de los países no desarrollados”</a:t>
            </a:r>
          </a:p>
        </p:txBody>
      </p:sp>
    </p:spTree>
    <p:extLst>
      <p:ext uri="{BB962C8B-B14F-4D97-AF65-F5344CB8AC3E}">
        <p14:creationId xmlns:p14="http://schemas.microsoft.com/office/powerpoint/2010/main" val="317001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727382" y="296305"/>
            <a:ext cx="9486779" cy="47707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500" dirty="0"/>
              <a:t>¿Qué se ha encontrado de interés para el  negocio ? (2/2)</a:t>
            </a:r>
            <a:endParaRPr sz="1500"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6BEB97-4C92-4300-B1B7-85FC7D557BF3}"/>
              </a:ext>
            </a:extLst>
          </p:cNvPr>
          <p:cNvSpPr txBox="1"/>
          <p:nvPr/>
        </p:nvSpPr>
        <p:spPr>
          <a:xfrm>
            <a:off x="649974" y="955364"/>
            <a:ext cx="8126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SEGMENTACIÓN, ANÁLISIS COEFICIENTES Y DIRECCIÓN(cont.):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AA79FD8-C981-4CAB-9A28-ADFE0C82CE90}"/>
              </a:ext>
            </a:extLst>
          </p:cNvPr>
          <p:cNvSpPr txBox="1"/>
          <p:nvPr/>
        </p:nvSpPr>
        <p:spPr>
          <a:xfrm>
            <a:off x="1082571" y="1263141"/>
            <a:ext cx="755259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SDG9 “Industria, innovación e infraestructura”</a:t>
            </a:r>
          </a:p>
          <a:p>
            <a:pPr marL="896938" lvl="1" indent="-358775">
              <a:buFont typeface="Wingdings" panose="05000000000000000000" pitchFamily="2" charset="2"/>
              <a:buChar char="§"/>
            </a:pPr>
            <a:r>
              <a:rPr lang="es-ES" b="1" dirty="0"/>
              <a:t>Importancia de la “aglomeración” industrial, clúster tecnológicos,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SDG12 “Producción y Consumo Responsable” y SDG13 “Acción por el Clima” se oponen al “cambio climático y transición energética”.</a:t>
            </a:r>
          </a:p>
          <a:p>
            <a:pPr marL="285750" lvl="1" indent="-285750">
              <a:buFont typeface="Wingdings" panose="05000000000000000000" pitchFamily="2" charset="2"/>
              <a:buChar char="§"/>
            </a:pPr>
            <a:endParaRPr lang="es-ES" b="1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950B16A-E432-4C49-94C4-DCE7D65EDAFB}"/>
              </a:ext>
            </a:extLst>
          </p:cNvPr>
          <p:cNvSpPr txBox="1"/>
          <p:nvPr/>
        </p:nvSpPr>
        <p:spPr>
          <a:xfrm>
            <a:off x="1635875" y="2218237"/>
            <a:ext cx="64459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Necesidad de desvincular el SDG 12 y SDG 13 del modelo socioeconómico y ambiental actual se basa en sistemas heredados de producción y consumo de combustibles fósiles. Ejemplo: </a:t>
            </a:r>
          </a:p>
          <a:p>
            <a:pPr marL="808038" indent="-182563">
              <a:buFont typeface="Wingdings" panose="05000000000000000000" pitchFamily="2" charset="2"/>
              <a:buChar char="§"/>
            </a:pPr>
            <a:r>
              <a:rPr lang="es-ES" b="1" dirty="0"/>
              <a:t>Tasa de producción de plástico mundial basada en combustibles fósiles.</a:t>
            </a:r>
          </a:p>
          <a:p>
            <a:pPr marL="808038" indent="-182563">
              <a:buFont typeface="Wingdings" panose="05000000000000000000" pitchFamily="2" charset="2"/>
              <a:buChar char="§"/>
            </a:pPr>
            <a:r>
              <a:rPr lang="es-ES" b="1" dirty="0"/>
              <a:t>Petro-estados y subsidios a los combustibles fósiles.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b="1" dirty="0"/>
              <a:t>“Falsa hipocresía“: se puede invertir en “transición energética” y estar contaminando con combustibles fósiles mucho mas en el balance neto.</a:t>
            </a:r>
          </a:p>
        </p:txBody>
      </p:sp>
    </p:spTree>
    <p:extLst>
      <p:ext uri="{BB962C8B-B14F-4D97-AF65-F5344CB8AC3E}">
        <p14:creationId xmlns:p14="http://schemas.microsoft.com/office/powerpoint/2010/main" val="4038848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4"/>
          <p:cNvSpPr txBox="1">
            <a:spLocks noGrp="1"/>
          </p:cNvSpPr>
          <p:nvPr>
            <p:ph type="sldNum" idx="12"/>
          </p:nvPr>
        </p:nvSpPr>
        <p:spPr>
          <a:xfrm>
            <a:off x="8729400" y="4734075"/>
            <a:ext cx="414600" cy="409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56" name="Google Shape;556;p34"/>
          <p:cNvSpPr txBox="1">
            <a:spLocks noGrp="1"/>
          </p:cNvSpPr>
          <p:nvPr>
            <p:ph type="ctrTitle" idx="4294967295"/>
          </p:nvPr>
        </p:nvSpPr>
        <p:spPr>
          <a:xfrm>
            <a:off x="1313736" y="1167942"/>
            <a:ext cx="4725000" cy="86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2"/>
                </a:solidFill>
              </a:rPr>
              <a:t>THANKS!</a:t>
            </a:r>
            <a:endParaRPr sz="7200">
              <a:solidFill>
                <a:schemeClr val="accent2"/>
              </a:solidFill>
            </a:endParaRPr>
          </a:p>
        </p:txBody>
      </p:sp>
      <p:sp>
        <p:nvSpPr>
          <p:cNvPr id="557" name="Google Shape;557;p34"/>
          <p:cNvSpPr txBox="1">
            <a:spLocks noGrp="1"/>
          </p:cNvSpPr>
          <p:nvPr>
            <p:ph type="subTitle" idx="4294967295"/>
          </p:nvPr>
        </p:nvSpPr>
        <p:spPr>
          <a:xfrm>
            <a:off x="1356746" y="2229002"/>
            <a:ext cx="5818754" cy="234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Any questions?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You can find me at: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❑"/>
            </a:pPr>
            <a:r>
              <a:rPr lang="en" dirty="0"/>
              <a:t>@</a:t>
            </a:r>
            <a:r>
              <a:rPr lang="es-ES" dirty="0"/>
              <a:t>MiguelChamochin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❑"/>
            </a:pPr>
            <a:r>
              <a:rPr lang="es-ES" dirty="0"/>
              <a:t>mchamochin@miguelchamochin.com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5212F49-9012-43B0-9722-967B334D5F3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Cabeza de un hombre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3B87B032-5372-43C9-8DE6-055318F654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"/>
            <a:ext cx="9144000" cy="514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14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1.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CONTEXTO</a:t>
            </a:r>
            <a:endParaRPr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67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1319142" y="360569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¿Qué son los Objetivos de Desarrollo Sostenible?</a:t>
            </a:r>
            <a:endParaRPr dirty="0"/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876300" y="1295400"/>
            <a:ext cx="7400925" cy="326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A0E3825-D26D-48B3-94D2-8F4681D7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13" y="1161990"/>
            <a:ext cx="8429687" cy="3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256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5"/>
          <p:cNvSpPr txBox="1">
            <a:spLocks noGrp="1"/>
          </p:cNvSpPr>
          <p:nvPr>
            <p:ph type="ctrTitle"/>
          </p:nvPr>
        </p:nvSpPr>
        <p:spPr>
          <a:xfrm>
            <a:off x="2027625" y="1629397"/>
            <a:ext cx="50886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2.</a:t>
            </a:r>
            <a:endParaRPr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OBJETIVOS PROYECTO ML</a:t>
            </a:r>
            <a:endParaRPr dirty="0"/>
          </a:p>
        </p:txBody>
      </p:sp>
      <p:sp>
        <p:nvSpPr>
          <p:cNvPr id="334" name="Google Shape;334;p15"/>
          <p:cNvSpPr txBox="1">
            <a:spLocks noGrp="1"/>
          </p:cNvSpPr>
          <p:nvPr>
            <p:ph type="subTitle" idx="1"/>
          </p:nvPr>
        </p:nvSpPr>
        <p:spPr>
          <a:xfrm>
            <a:off x="2027625" y="2886101"/>
            <a:ext cx="50886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597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558846" y="434311"/>
            <a:ext cx="8026308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sz="18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Cuál es el objetivo del proyecto encargado?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1588138" y="2092468"/>
            <a:ext cx="58170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“ESTUDIAR LA RELACIÓN DE LOS </a:t>
            </a:r>
          </a:p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OBJETIVOS DEL DESARROLLO SOSTENIBLE</a:t>
            </a:r>
          </a:p>
          <a:p>
            <a:pPr algn="ctr"/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CON EL CAMBIO CLIMÁTICO Y LA TRANSICIÓN ENERGÉTICA”</a:t>
            </a:r>
          </a:p>
        </p:txBody>
      </p:sp>
    </p:spTree>
    <p:extLst>
      <p:ext uri="{BB962C8B-B14F-4D97-AF65-F5344CB8AC3E}">
        <p14:creationId xmlns:p14="http://schemas.microsoft.com/office/powerpoint/2010/main" val="2983164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"/>
          <p:cNvSpPr txBox="1">
            <a:spLocks noGrp="1"/>
          </p:cNvSpPr>
          <p:nvPr>
            <p:ph type="title"/>
          </p:nvPr>
        </p:nvSpPr>
        <p:spPr>
          <a:xfrm>
            <a:off x="247426" y="350879"/>
            <a:ext cx="8350884" cy="325033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sz="1800" dirty="0">
                <a:effectLst/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Para qué necesitamos distintos modelos ML con este objetivo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? (1/2)</a:t>
            </a:r>
            <a:endParaRPr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488462" y="1604685"/>
            <a:ext cx="7400925" cy="2849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PREDICCIÓN: ¿Existen modelos que permitan predecir el “cambio climático y transición energética” a partir de los ODS?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RandomForest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DecissionTree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 Pipeline PCA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XGBRegressor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 Pipeline PCA KNN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Classification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SEGMENTACIÓN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ODSs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¿ CUALES SON LOS ODS MAS RELEVANTES?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KMeans</a:t>
            </a: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Clustering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47C3B6-CEC3-44D3-963E-521994A203C2}"/>
              </a:ext>
            </a:extLst>
          </p:cNvPr>
          <p:cNvSpPr txBox="1"/>
          <p:nvPr/>
        </p:nvSpPr>
        <p:spPr>
          <a:xfrm>
            <a:off x="1450487" y="991255"/>
            <a:ext cx="5817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u="sng" dirty="0"/>
              <a:t>… PARA RESPONDER PREGUNTAS RELATIVAS A…</a:t>
            </a:r>
          </a:p>
        </p:txBody>
      </p:sp>
    </p:spTree>
    <p:extLst>
      <p:ext uri="{BB962C8B-B14F-4D97-AF65-F5344CB8AC3E}">
        <p14:creationId xmlns:p14="http://schemas.microsoft.com/office/powerpoint/2010/main" val="354161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293213F-BC45-45A4-B807-37C2B695BDF7}"/>
              </a:ext>
            </a:extLst>
          </p:cNvPr>
          <p:cNvSpPr txBox="1"/>
          <p:nvPr/>
        </p:nvSpPr>
        <p:spPr>
          <a:xfrm>
            <a:off x="536087" y="1666505"/>
            <a:ext cx="7400925" cy="235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.- ANÁLISIS COEFICIENTES Y DIRECCIÓN:  ¿Ayuda un </a:t>
            </a:r>
            <a:r>
              <a:rPr lang="es-ES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ODSs</a:t>
            </a:r>
            <a:r>
              <a:rPr lang="es-E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alcanzar o impedir el “cambio climático y la transición energética” ?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Lineal Polinomial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Support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Vector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Decission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Trees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Modelos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PCAs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E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Modelo Panel Data </a:t>
            </a:r>
            <a:r>
              <a:rPr lang="es-ES" sz="18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Regression</a:t>
            </a:r>
            <a:endParaRPr lang="es-ES" sz="18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345;p17">
            <a:extLst>
              <a:ext uri="{FF2B5EF4-FFF2-40B4-BE49-F238E27FC236}">
                <a16:creationId xmlns:a16="http://schemas.microsoft.com/office/drawing/2014/main" id="{AC956F8A-2F02-487E-81AE-2E58C6DB5876}"/>
              </a:ext>
            </a:extLst>
          </p:cNvPr>
          <p:cNvSpPr txBox="1">
            <a:spLocks/>
          </p:cNvSpPr>
          <p:nvPr/>
        </p:nvSpPr>
        <p:spPr>
          <a:xfrm>
            <a:off x="247426" y="350879"/>
            <a:ext cx="8350884" cy="325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¿</a:t>
            </a:r>
            <a:r>
              <a:rPr lang="es-ES" dirty="0">
                <a:latin typeface="Poppins" panose="00000500000000000000" pitchFamily="2" charset="0"/>
                <a:ea typeface="Calibri" panose="020F0502020204030204" pitchFamily="34" charset="0"/>
                <a:cs typeface="Poppins" panose="00000500000000000000" pitchFamily="2" charset="0"/>
              </a:rPr>
              <a:t> Para qué necesitamos distintos modelos ML con este objetivo</a:t>
            </a:r>
            <a:r>
              <a:rPr lang="es-ES" dirty="0">
                <a:latin typeface="Poppins" panose="00000500000000000000" pitchFamily="2" charset="0"/>
                <a:cs typeface="Poppins" panose="00000500000000000000" pitchFamily="2" charset="0"/>
              </a:rPr>
              <a:t>? (2/2)</a:t>
            </a:r>
          </a:p>
        </p:txBody>
      </p:sp>
    </p:spTree>
    <p:extLst>
      <p:ext uri="{BB962C8B-B14F-4D97-AF65-F5344CB8AC3E}">
        <p14:creationId xmlns:p14="http://schemas.microsoft.com/office/powerpoint/2010/main" val="3101427266"/>
      </p:ext>
    </p:extLst>
  </p:cSld>
  <p:clrMapOvr>
    <a:masterClrMapping/>
  </p:clrMapOvr>
</p:sld>
</file>

<file path=ppt/theme/theme1.xml><?xml version="1.0" encoding="utf-8"?>
<a:theme xmlns:a="http://schemas.openxmlformats.org/drawingml/2006/main" name="Volsce template">
  <a:themeElements>
    <a:clrScheme name="Custom 347">
      <a:dk1>
        <a:srgbClr val="252831"/>
      </a:dk1>
      <a:lt1>
        <a:srgbClr val="FFFFFF"/>
      </a:lt1>
      <a:dk2>
        <a:srgbClr val="68728D"/>
      </a:dk2>
      <a:lt2>
        <a:srgbClr val="E9EDF3"/>
      </a:lt2>
      <a:accent1>
        <a:srgbClr val="7D89AC"/>
      </a:accent1>
      <a:accent2>
        <a:srgbClr val="728CD8"/>
      </a:accent2>
      <a:accent3>
        <a:srgbClr val="72D8D8"/>
      </a:accent3>
      <a:accent4>
        <a:srgbClr val="B1D872"/>
      </a:accent4>
      <a:accent5>
        <a:srgbClr val="F8D067"/>
      </a:accent5>
      <a:accent6>
        <a:srgbClr val="BDC3D3"/>
      </a:accent6>
      <a:hlink>
        <a:srgbClr val="7D89A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1413</Words>
  <Application>Microsoft Office PowerPoint</Application>
  <PresentationFormat>Presentación en pantalla (16:9)</PresentationFormat>
  <Paragraphs>196</Paragraphs>
  <Slides>28</Slides>
  <Notes>27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8" baseType="lpstr">
      <vt:lpstr>Arial</vt:lpstr>
      <vt:lpstr>Montserrat</vt:lpstr>
      <vt:lpstr>Wingdings</vt:lpstr>
      <vt:lpstr>Symbol</vt:lpstr>
      <vt:lpstr>Calibri</vt:lpstr>
      <vt:lpstr>Montserrat Light</vt:lpstr>
      <vt:lpstr>ff-dagny-web-pro</vt:lpstr>
      <vt:lpstr>Google Sans</vt:lpstr>
      <vt:lpstr>Poppins</vt:lpstr>
      <vt:lpstr>Volsce template</vt:lpstr>
      <vt:lpstr>"Conectando los Objetivos de Desarrollo Sostenible con el cambio climático y la transición energética"</vt:lpstr>
      <vt:lpstr>AGENDA</vt:lpstr>
      <vt:lpstr>Presentación de PowerPoint</vt:lpstr>
      <vt:lpstr>1. CONTEXTO</vt:lpstr>
      <vt:lpstr>¿Qué son los Objetivos de Desarrollo Sostenible?</vt:lpstr>
      <vt:lpstr>2. OBJETIVOS PROYECTO ML</vt:lpstr>
      <vt:lpstr>¿Cuál es el objetivo del proyecto encargado?</vt:lpstr>
      <vt:lpstr>¿ Para qué necesitamos distintos modelos ML con este objetivo? (1/2)</vt:lpstr>
      <vt:lpstr>Presentación de PowerPoint</vt:lpstr>
      <vt:lpstr>2.1 PREDICCIÓN</vt:lpstr>
      <vt:lpstr>¿Existen modelos predigan “cambio climático y transición energética” con ODS? (1/2)</vt:lpstr>
      <vt:lpstr>¿Existen modelos predigan “cambio climático y transición energética” con ODS? (1/2)</vt:lpstr>
      <vt:lpstr>2.2 SEGMENTACIÓN</vt:lpstr>
      <vt:lpstr>¿CUALES SON LOS ODS MAS RELEVANTES? </vt:lpstr>
      <vt:lpstr>¿Qué relación existe entre ODS vs cambio climático y transición energética? </vt:lpstr>
      <vt:lpstr>2.3 ANÁLISIS COEFICIENTES Y DIRECCIÓN</vt:lpstr>
      <vt:lpstr>¿Ayuda un ODSs a alcanzar o impedir  el “cambio climático y la transición energética”? </vt:lpstr>
      <vt:lpstr>¿Ayuda un ODSs a alcanzar o impedir  el “cambio climático y la transición energética”? </vt:lpstr>
      <vt:lpstr>¿Ayuda un ODSs a alcanzar o impedir  el “cambio climático y la transición energética”? </vt:lpstr>
      <vt:lpstr>¿Ayuda un ODSs a alcanzar o impedir  el “cambio climático y la transición energética”?</vt:lpstr>
      <vt:lpstr>¿Ayuda un ODSs a alcanzar o impedir  el “cambio climático y la transición energética”? </vt:lpstr>
      <vt:lpstr>¿Ayuda un ODSs a alcanzar o impedir  el “cambio climático y la transición energética”?</vt:lpstr>
      <vt:lpstr>¿Ayuda un ODSs a alcanzar o impedir  el “cambio climático y la transición energética”? </vt:lpstr>
      <vt:lpstr>¿Ayuda un ODSs a alcanzar o impedir  el “cambio climático y la transición energética”?</vt:lpstr>
      <vt:lpstr>3. RESULTADOS Y CONCLUSIONES</vt:lpstr>
      <vt:lpstr>¿Qué se ha encontrado de interés para el  negocio ? (1/2)</vt:lpstr>
      <vt:lpstr>¿Qué se ha encontrado de interés para el  negocio ? (2/2)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promoting international public and private investments in sustainable  infrastructures</dc:title>
  <dc:creator>mangel</dc:creator>
  <cp:lastModifiedBy>Miguel Angel Chamochin Gomez</cp:lastModifiedBy>
  <cp:revision>123</cp:revision>
  <cp:lastPrinted>2022-04-20T11:07:34Z</cp:lastPrinted>
  <dcterms:modified xsi:type="dcterms:W3CDTF">2022-04-21T09:01:37Z</dcterms:modified>
</cp:coreProperties>
</file>